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Merriweather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20" Type="http://schemas.openxmlformats.org/officeDocument/2006/relationships/slide" Target="slides/slide15.xml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22" Type="http://schemas.openxmlformats.org/officeDocument/2006/relationships/slide" Target="slides/slide17.xml"/><Relationship Id="rId44" Type="http://schemas.openxmlformats.org/officeDocument/2006/relationships/font" Target="fonts/Merriweather-bold.fntdata"/><Relationship Id="rId21" Type="http://schemas.openxmlformats.org/officeDocument/2006/relationships/slide" Target="slides/slide16.xml"/><Relationship Id="rId43" Type="http://schemas.openxmlformats.org/officeDocument/2006/relationships/font" Target="fonts/Merriweather-regular.fntdata"/><Relationship Id="rId24" Type="http://schemas.openxmlformats.org/officeDocument/2006/relationships/slide" Target="slides/slide19.xml"/><Relationship Id="rId46" Type="http://schemas.openxmlformats.org/officeDocument/2006/relationships/font" Target="fonts/Merriweather-boldItalic.fntdata"/><Relationship Id="rId23" Type="http://schemas.openxmlformats.org/officeDocument/2006/relationships/slide" Target="slides/slide18.xml"/><Relationship Id="rId45" Type="http://schemas.openxmlformats.org/officeDocument/2006/relationships/font" Target="fonts/Merriweather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Roboto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cb65ecd6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cb65ecd6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ecb65ecd68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ecb65ecd68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cb65ecd6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cb65ecd6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cb65ecd68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cb65ecd68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cb65ecd6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cb65ecd6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ecb65ecd68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ecb65ecd68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cb65ecd6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cb65ecd6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cb65ecd6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cb65ecd6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cb65ecd68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cb65ecd68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https://blog.csdn.net/xiwagogogo/article/details/114963156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ecb65ecd6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ecb65ecd6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cb65ecd6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cb65ecd6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ecb65ecd68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ecb65ecd68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ecb65ecd68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ecb65ecd68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cb65ecd6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cb65ecd6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cb65ecd68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cb65ecd68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ecb65ecd68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ecb65ecd68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cb65ecd6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cb65ecd6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cb65ecd68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cb65ecd68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ecb65ecd68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ecb65ecd68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cb65ecd68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ecb65ecd6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ecb65ecd6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ecb65ecd6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cb65ecd6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cb65ecd6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32629"/>
                </a:solidFill>
                <a:highlight>
                  <a:srgbClr val="E3E6E8"/>
                </a:highlight>
                <a:latin typeface="Courier New"/>
                <a:ea typeface="Courier New"/>
                <a:cs typeface="Courier New"/>
                <a:sym typeface="Courier New"/>
              </a:rPr>
              <a:t>ps -Af | grep chrome</a:t>
            </a:r>
            <a:endParaRPr sz="1000">
              <a:solidFill>
                <a:srgbClr val="232629"/>
              </a:solidFill>
              <a:highlight>
                <a:srgbClr val="E3E6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32629"/>
              </a:solidFill>
              <a:highlight>
                <a:srgbClr val="E3E6E8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cb65ecd68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ecb65ecd6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cb65ecd68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cb65ecd68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ecb65ecd68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ecb65ecd68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cb65ecd68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ecb65ecd68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cb65ecd6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cb65ecd6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cb65ecd6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cb65ecd6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cb65ecd68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cb65ecd68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cb65ecd6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cb65ecd6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cb65ecd68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cb65ecd6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cb65ecd6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cb65ecd6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hell script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ei Qi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环境变量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82875"/>
            <a:ext cx="5068226" cy="2908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4675" y="500925"/>
            <a:ext cx="7740674" cy="17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引用</a:t>
            </a:r>
            <a:endParaRPr/>
          </a:p>
        </p:txBody>
      </p:sp>
      <p:sp>
        <p:nvSpPr>
          <p:cNvPr id="127" name="Google Shape;127;p23"/>
          <p:cNvSpPr txBox="1"/>
          <p:nvPr/>
        </p:nvSpPr>
        <p:spPr>
          <a:xfrm>
            <a:off x="152400" y="1524000"/>
            <a:ext cx="642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有3种quoting机制：转义字符，单引号，和双引号。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 txBox="1"/>
          <p:nvPr/>
        </p:nvSpPr>
        <p:spPr>
          <a:xfrm>
            <a:off x="76200" y="2057400"/>
            <a:ext cx="86175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D4D4D"/>
                </a:solidFill>
              </a:rPr>
              <a:t>非引用的反斜杠‘\’称为转义字符，它保留了后面单个字符的字面含义（移除了特殊意义）。有个例外，反斜杠作为输入行的最后一个字符，Shell将其视为续行符，删除随后的换行符，不会将该换行符作为参数的分隔符，就像这个字符没出现过。</a:t>
            </a:r>
            <a:endParaRPr sz="1350">
              <a:solidFill>
                <a:srgbClr val="4D4D4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rgbClr val="4D4D4D"/>
              </a:solidFill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152400" y="2861075"/>
            <a:ext cx="83049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D4D4D"/>
                </a:solidFill>
              </a:rPr>
              <a:t>在单引号‘'’中的所有字符，都会保留它们的字面含义。注意，一个单引号不能出现在两个单引号中间，即使其前面有反斜杠也不行。</a:t>
            </a:r>
            <a:endParaRPr sz="1350">
              <a:solidFill>
                <a:srgbClr val="4D4D4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rgbClr val="4D4D4D"/>
              </a:solidFill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152400" y="3707950"/>
            <a:ext cx="8617500" cy="10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D4D4D"/>
                </a:solidFill>
              </a:rPr>
              <a:t>双引号中除了4个字符’$‘，‘`’，‘\’和‘!’外，其它都保持字面含义（注，Shell在POSIX模式下，‘!’也保持字面含义）。 </a:t>
            </a:r>
            <a:endParaRPr sz="1350">
              <a:solidFill>
                <a:srgbClr val="4D4D4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rgbClr val="4D4D4D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命令替换</a:t>
            </a:r>
            <a:endParaRPr/>
          </a:p>
        </p:txBody>
      </p:sp>
      <p:sp>
        <p:nvSpPr>
          <p:cNvPr id="136" name="Google Shape;136;p24"/>
          <p:cNvSpPr txBox="1"/>
          <p:nvPr/>
        </p:nvSpPr>
        <p:spPr>
          <a:xfrm>
            <a:off x="434875" y="1659425"/>
            <a:ext cx="82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子命令先运行，最后获取这个子命令的标准输出（stdout）用来重组命令行。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25" y="2059625"/>
            <a:ext cx="8839199" cy="1724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875" y="3933875"/>
            <a:ext cx="1680700" cy="85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wildcard通配符、元字符、转义符使用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5029963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合并执行命令</a:t>
            </a:r>
            <a:endParaRPr/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7187237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hell io script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748527" cy="37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5050" y="1277025"/>
            <a:ext cx="6396799" cy="145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内部分隔符</a:t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512077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输入/输出重定向</a:t>
            </a:r>
            <a:endParaRPr/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7253714" cy="371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条件判断</a:t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277443" cy="371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744" y="653325"/>
            <a:ext cx="4665755" cy="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流程控制</a:t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254150"/>
            <a:ext cx="7091359" cy="371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算术表达式</a:t>
            </a:r>
            <a:endParaRPr/>
          </a:p>
        </p:txBody>
      </p:sp>
      <p:sp>
        <p:nvSpPr>
          <p:cNvPr id="188" name="Google Shape;188;p32"/>
          <p:cNvSpPr txBox="1"/>
          <p:nvPr/>
        </p:nvSpPr>
        <p:spPr>
          <a:xfrm>
            <a:off x="183675" y="1853975"/>
            <a:ext cx="69009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#!/bin/bash</a:t>
            </a:r>
            <a:endParaRPr i="1"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7800"/>
                </a:solidFill>
                <a:latin typeface="Courier New"/>
                <a:ea typeface="Courier New"/>
                <a:cs typeface="Courier New"/>
                <a:sym typeface="Courier New"/>
              </a:rPr>
              <a:t>val</a:t>
            </a:r>
            <a:r>
              <a:rPr lang="en" sz="10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en" sz="1000">
                <a:latin typeface="Courier New"/>
                <a:ea typeface="Courier New"/>
                <a:cs typeface="Courier New"/>
                <a:sym typeface="Courier New"/>
              </a:rPr>
              <a:t>`</a:t>
            </a:r>
            <a:r>
              <a:rPr b="1" lang="en" sz="1000">
                <a:solidFill>
                  <a:srgbClr val="C20CB9"/>
                </a:solidFill>
                <a:latin typeface="Courier New"/>
                <a:ea typeface="Courier New"/>
                <a:cs typeface="Courier New"/>
                <a:sym typeface="Courier New"/>
              </a:rPr>
              <a:t>expr</a:t>
            </a:r>
            <a:r>
              <a:rPr lang="en" sz="10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+ </a:t>
            </a: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en" sz="1000">
                <a:latin typeface="Courier New"/>
                <a:ea typeface="Courier New"/>
                <a:cs typeface="Courier New"/>
                <a:sym typeface="Courier New"/>
              </a:rPr>
              <a:t>`</a:t>
            </a:r>
            <a:endParaRPr b="1"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7A0874"/>
                </a:solidFill>
                <a:latin typeface="Courier New"/>
                <a:ea typeface="Courier New"/>
                <a:cs typeface="Courier New"/>
                <a:sym typeface="Courier New"/>
              </a:rPr>
              <a:t>echo</a:t>
            </a:r>
            <a:r>
              <a:rPr lang="en" sz="1000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AA1100"/>
                </a:solidFill>
                <a:latin typeface="Courier New"/>
                <a:ea typeface="Courier New"/>
                <a:cs typeface="Courier New"/>
                <a:sym typeface="Courier New"/>
              </a:rPr>
              <a:t>"两数之和为 : </a:t>
            </a:r>
            <a:r>
              <a:rPr lang="en" sz="1000">
                <a:solidFill>
                  <a:srgbClr val="007800"/>
                </a:solidFill>
                <a:latin typeface="Courier New"/>
                <a:ea typeface="Courier New"/>
                <a:cs typeface="Courier New"/>
                <a:sym typeface="Courier New"/>
              </a:rPr>
              <a:t>$val</a:t>
            </a:r>
            <a:r>
              <a:rPr lang="en" sz="1000">
                <a:solidFill>
                  <a:srgbClr val="AA11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854" y="1384750"/>
            <a:ext cx="7048671" cy="375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算术表达式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7405436" cy="371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循环</a:t>
            </a:r>
            <a:endParaRPr/>
          </a:p>
        </p:txBody>
      </p:sp>
      <p:pic>
        <p:nvPicPr>
          <p:cNvPr id="201" name="Google Shape;2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5853909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80025" y="1196925"/>
            <a:ext cx="5533973" cy="371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9975" y="1392850"/>
            <a:ext cx="5469476" cy="351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8451904" cy="3714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返回值</a:t>
            </a:r>
            <a:endParaRPr/>
          </a:p>
        </p:txBody>
      </p:sp>
      <p:pic>
        <p:nvPicPr>
          <p:cNvPr id="220" name="Google Shape;22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7116042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8839204" cy="26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特殊变量</a:t>
            </a:r>
            <a:endParaRPr/>
          </a:p>
        </p:txBody>
      </p:sp>
      <p:pic>
        <p:nvPicPr>
          <p:cNvPr id="232" name="Google Shape;23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802621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075" y="2822000"/>
            <a:ext cx="73152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8175" y="500925"/>
            <a:ext cx="3483950" cy="20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数组</a:t>
            </a:r>
            <a:endParaRPr/>
          </a:p>
        </p:txBody>
      </p:sp>
      <p:sp>
        <p:nvSpPr>
          <p:cNvPr id="245" name="Google Shape;245;p41"/>
          <p:cNvSpPr txBox="1"/>
          <p:nvPr/>
        </p:nvSpPr>
        <p:spPr>
          <a:xfrm>
            <a:off x="0" y="1524000"/>
            <a:ext cx="55047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my_array=(A B "C" 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${array_name[index]}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my_array=(A B "C" 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"第一个元素为: ${my_array[0]}"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"第二个元素为: ${my_array[1]}"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"第三个元素为: ${my_array[2]}"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"第四个元素为: ${my_array[3]}"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"数组的元素为: ${my_array[*]}"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"数组的元素为: ${my_array[@]}"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"数组元素个数为: ${#my_array[*]}"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echo "数组元素个数为: ${#my_array[@]}"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常用命令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5028651" cy="371407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5687825" y="1796750"/>
            <a:ext cx="2380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https://www.runoob.com/linux/linux-command-manual.html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文件包含</a:t>
            </a:r>
            <a:endParaRPr/>
          </a:p>
        </p:txBody>
      </p:sp>
      <p:sp>
        <p:nvSpPr>
          <p:cNvPr id="251" name="Google Shape;251;p42"/>
          <p:cNvSpPr txBox="1"/>
          <p:nvPr/>
        </p:nvSpPr>
        <p:spPr>
          <a:xfrm>
            <a:off x="0" y="137160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#!/bin/bash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url="http://www.baidu.com"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42"/>
          <p:cNvSpPr txBox="1"/>
          <p:nvPr/>
        </p:nvSpPr>
        <p:spPr>
          <a:xfrm>
            <a:off x="3330300" y="1602200"/>
            <a:ext cx="4509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#!/bin/bash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#使用 . 号来引用test1.sh 文件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. ./test1.sh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# 或者使用以下包含文件代码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# source ./test1.sh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echo "url地址：$url"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函数</a:t>
            </a:r>
            <a:endParaRPr/>
          </a:p>
        </p:txBody>
      </p:sp>
      <p:sp>
        <p:nvSpPr>
          <p:cNvPr id="258" name="Google Shape;258;p43"/>
          <p:cNvSpPr txBox="1"/>
          <p:nvPr/>
        </p:nvSpPr>
        <p:spPr>
          <a:xfrm>
            <a:off x="0" y="1371600"/>
            <a:ext cx="3000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第一种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fn()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# codes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第二种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 fn()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# codes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</p:txBody>
      </p:sp>
      <p:sp>
        <p:nvSpPr>
          <p:cNvPr id="259" name="Google Shape;259;p43"/>
          <p:cNvSpPr txBox="1"/>
          <p:nvPr/>
        </p:nvSpPr>
        <p:spPr>
          <a:xfrm>
            <a:off x="1828800" y="144780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today()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echo -n "Today's date is: 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date +"%A, %B %-d, %Y"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AWK命令详解</a:t>
            </a:r>
            <a:endParaRPr/>
          </a:p>
        </p:txBody>
      </p:sp>
      <p:sp>
        <p:nvSpPr>
          <p:cNvPr id="265" name="Google Shape;265;p44"/>
          <p:cNvSpPr txBox="1"/>
          <p:nvPr/>
        </p:nvSpPr>
        <p:spPr>
          <a:xfrm>
            <a:off x="152400" y="144780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awk是一个功能非常强大的文档编辑工具，它不仅能以行为单位还能以列为单位处理文件。</a:t>
            </a:r>
            <a:endParaRPr/>
          </a:p>
        </p:txBody>
      </p:sp>
      <p:pic>
        <p:nvPicPr>
          <p:cNvPr id="266" name="Google Shape;26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800" y="1277025"/>
            <a:ext cx="4810299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2" name="Google Shape;2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506279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6831428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5562930" cy="371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什么是shell</a:t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549325" y="1888300"/>
            <a:ext cx="7129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Shell 是一个应用程序，它连接了用户和 Linux 内核，让用户能够更加高效、安全、低成本地使用 Linux 内核，这就是 Shell 的本质。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执行shell脚本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7130613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ash &amp; zsh</a:t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0" y="1524000"/>
            <a:ext cx="8832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Bash 是最常见的 shell，Mac 中默认 shell 就是 bash。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[bash shell 时加载的文件：~/.bashrc 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zsh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很多人的 mac 中会使用 zsh 而不是 bash，一大半是因为 oh-my-zsh 这个配置集，它兼容 bash，还有自动补全等好用的功能。zsh 的配置文件\~/.zshrc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启动文件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77025"/>
            <a:ext cx="5346471" cy="371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